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99" r:id="rId6"/>
    <p:sldId id="300" r:id="rId7"/>
    <p:sldId id="290" r:id="rId8"/>
    <p:sldId id="292" r:id="rId9"/>
    <p:sldId id="293" r:id="rId10"/>
    <p:sldId id="301" r:id="rId11"/>
    <p:sldId id="294" r:id="rId12"/>
    <p:sldId id="291" r:id="rId13"/>
    <p:sldId id="302" r:id="rId14"/>
    <p:sldId id="303" r:id="rId15"/>
    <p:sldId id="295" r:id="rId16"/>
    <p:sldId id="296" r:id="rId17"/>
    <p:sldId id="297" r:id="rId18"/>
    <p:sldId id="298" r:id="rId19"/>
    <p:sldId id="304" r:id="rId20"/>
    <p:sldId id="305" r:id="rId21"/>
    <p:sldId id="27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64" d="100"/>
          <a:sy n="64" d="100"/>
        </p:scale>
        <p:origin x="900" y="48"/>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5/12/2021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5/12/2021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2664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3</a:t>
            </a:fld>
            <a:endParaRPr lang="en-US"/>
          </a:p>
        </p:txBody>
      </p:sp>
    </p:spTree>
    <p:extLst>
      <p:ext uri="{BB962C8B-B14F-4D97-AF65-F5344CB8AC3E}">
        <p14:creationId xmlns:p14="http://schemas.microsoft.com/office/powerpoint/2010/main" val="121334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1295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669966"/>
          </a:xfrm>
        </p:spPr>
        <p:txBody>
          <a:bodyPr/>
          <a:lstStyle/>
          <a:p>
            <a:r>
              <a:rPr lang="en-US" dirty="0"/>
              <a:t>Agriculture Information System</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438388"/>
            <a:ext cx="6840000" cy="936000"/>
          </a:xfrm>
        </p:spPr>
        <p:txBody>
          <a:bodyPr/>
          <a:lstStyle/>
          <a:p>
            <a:pPr algn="l"/>
            <a:r>
              <a:rPr lang="en-US" b="0" i="0" dirty="0">
                <a:solidFill>
                  <a:srgbClr val="FFFFFF"/>
                </a:solidFill>
                <a:effectLst/>
                <a:latin typeface="-apple-system"/>
              </a:rPr>
              <a:t>Module Code: ISAD254SL </a:t>
            </a:r>
          </a:p>
          <a:p>
            <a:pPr algn="l"/>
            <a:r>
              <a:rPr lang="en-US" dirty="0">
                <a:solidFill>
                  <a:srgbClr val="FFFFFF"/>
                </a:solidFill>
                <a:latin typeface="-apple-system"/>
              </a:rPr>
              <a:t>Module Name: </a:t>
            </a:r>
            <a:r>
              <a:rPr lang="en-US" b="0" i="0" dirty="0">
                <a:solidFill>
                  <a:srgbClr val="FFFFFF"/>
                </a:solidFill>
                <a:effectLst/>
                <a:latin typeface="-apple-system"/>
              </a:rPr>
              <a:t>Human Computer Interaction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0253CC6D-41CC-4375-AB3F-0A600EA96252}"/>
              </a:ext>
            </a:extLst>
          </p:cNvPr>
          <p:cNvPicPr>
            <a:picLocks noChangeAspect="1"/>
          </p:cNvPicPr>
          <p:nvPr/>
        </p:nvPicPr>
        <p:blipFill rotWithShape="1">
          <a:blip r:embed="rId4"/>
          <a:srcRect l="1999" t="20288" r="1745" b="14989"/>
          <a:stretch/>
        </p:blipFill>
        <p:spPr>
          <a:xfrm>
            <a:off x="1439056" y="2098623"/>
            <a:ext cx="3972394" cy="605799"/>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CART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“Cart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Cart">
            <a:hlinkClick r:id="" action="ppaction://media"/>
            <a:extLst>
              <a:ext uri="{FF2B5EF4-FFF2-40B4-BE49-F238E27FC236}">
                <a16:creationId xmlns:a16="http://schemas.microsoft.com/office/drawing/2014/main" id="{74B888EB-BB98-45F1-B2FB-5DAEF110EC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53" y="3254462"/>
            <a:ext cx="6840000" cy="384750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208621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5524605" cy="1475594"/>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BILLING DETAILS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1" name="Rectangle 10">
            <a:extLst>
              <a:ext uri="{FF2B5EF4-FFF2-40B4-BE49-F238E27FC236}">
                <a16:creationId xmlns:a16="http://schemas.microsoft.com/office/drawing/2014/main" id="{D7659B1E-0809-4E03-AB7F-067C655E7BAA}"/>
              </a:ext>
            </a:extLst>
          </p:cNvPr>
          <p:cNvSpPr/>
          <p:nvPr/>
        </p:nvSpPr>
        <p:spPr>
          <a:xfrm>
            <a:off x="299803" y="344774"/>
            <a:ext cx="2698230" cy="509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“Billing Details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Billing">
            <a:hlinkClick r:id="" action="ppaction://media"/>
            <a:extLst>
              <a:ext uri="{FF2B5EF4-FFF2-40B4-BE49-F238E27FC236}">
                <a16:creationId xmlns:a16="http://schemas.microsoft.com/office/drawing/2014/main" id="{EF3B77C8-0184-4309-BFA8-C706C62D8C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6465" y="3242737"/>
            <a:ext cx="6275881" cy="352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15229168"/>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GALLERY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“Gallery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3" name="Gallery">
            <a:hlinkClick r:id="" action="ppaction://media"/>
            <a:extLst>
              <a:ext uri="{FF2B5EF4-FFF2-40B4-BE49-F238E27FC236}">
                <a16:creationId xmlns:a16="http://schemas.microsoft.com/office/drawing/2014/main" id="{C2F9A867-BB54-4474-89AE-A7308713B4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1318" y="2941037"/>
            <a:ext cx="6580682" cy="36999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0427853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62059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CONTACT PAGE</a:t>
            </a:r>
          </a:p>
        </p:txBody>
      </p:sp>
      <p:pic>
        <p:nvPicPr>
          <p:cNvPr id="6" name="Picture 5">
            <a:extLst>
              <a:ext uri="{FF2B5EF4-FFF2-40B4-BE49-F238E27FC236}">
                <a16:creationId xmlns:a16="http://schemas.microsoft.com/office/drawing/2014/main" id="{4660B240-D571-4005-8278-584ED586814F}"/>
              </a:ext>
            </a:extLst>
          </p:cNvPr>
          <p:cNvPicPr>
            <a:picLocks noChangeAspect="1"/>
          </p:cNvPicPr>
          <p:nvPr/>
        </p:nvPicPr>
        <p:blipFill>
          <a:blip r:embed="rId4"/>
          <a:stretch>
            <a:fillRect/>
          </a:stretch>
        </p:blipFill>
        <p:spPr>
          <a:xfrm>
            <a:off x="5268761" y="51996"/>
            <a:ext cx="6836524" cy="3568596"/>
          </a:xfrm>
          <a:prstGeom prst="rect">
            <a:avLst/>
          </a:prstGeom>
        </p:spPr>
      </p:pic>
      <p:sp>
        <p:nvSpPr>
          <p:cNvPr id="11" name="Rectangle 10">
            <a:extLst>
              <a:ext uri="{FF2B5EF4-FFF2-40B4-BE49-F238E27FC236}">
                <a16:creationId xmlns:a16="http://schemas.microsoft.com/office/drawing/2014/main" id="{7A34A946-DBA8-4404-86E1-FB8E313C5086}"/>
              </a:ext>
            </a:extLst>
          </p:cNvPr>
          <p:cNvSpPr/>
          <p:nvPr/>
        </p:nvSpPr>
        <p:spPr>
          <a:xfrm>
            <a:off x="314793" y="299803"/>
            <a:ext cx="2593299" cy="5396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498-A93A-4032-8988-EEB7DA83B90B}"/>
              </a:ext>
            </a:extLst>
          </p:cNvPr>
          <p:cNvSpPr txBox="1"/>
          <p:nvPr/>
        </p:nvSpPr>
        <p:spPr>
          <a:xfrm>
            <a:off x="324283" y="239846"/>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“Contact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5" name="Contact">
            <a:hlinkClick r:id="" action="ppaction://media"/>
            <a:extLst>
              <a:ext uri="{FF2B5EF4-FFF2-40B4-BE49-F238E27FC236}">
                <a16:creationId xmlns:a16="http://schemas.microsoft.com/office/drawing/2014/main" id="{34089394-A5CA-4D6A-99A3-BBDA63BB30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401" y="2847665"/>
            <a:ext cx="7225259" cy="406232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935484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SIGN IN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“Sign-In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6" name="Picture 5">
            <a:extLst>
              <a:ext uri="{FF2B5EF4-FFF2-40B4-BE49-F238E27FC236}">
                <a16:creationId xmlns:a16="http://schemas.microsoft.com/office/drawing/2014/main" id="{09D5225E-E2E6-4CD3-A0B9-194006810DB9}"/>
              </a:ext>
            </a:extLst>
          </p:cNvPr>
          <p:cNvPicPr>
            <a:picLocks noChangeAspect="1"/>
          </p:cNvPicPr>
          <p:nvPr/>
        </p:nvPicPr>
        <p:blipFill>
          <a:blip r:embed="rId4"/>
          <a:stretch>
            <a:fillRect/>
          </a:stretch>
        </p:blipFill>
        <p:spPr>
          <a:xfrm>
            <a:off x="1" y="71725"/>
            <a:ext cx="6840000" cy="3481882"/>
          </a:xfrm>
          <a:prstGeom prst="rect">
            <a:avLst/>
          </a:prstGeom>
        </p:spPr>
      </p:pic>
      <p:pic>
        <p:nvPicPr>
          <p:cNvPr id="5" name="SignIn SignUp">
            <a:hlinkClick r:id="" action="ppaction://media"/>
            <a:extLst>
              <a:ext uri="{FF2B5EF4-FFF2-40B4-BE49-F238E27FC236}">
                <a16:creationId xmlns:a16="http://schemas.microsoft.com/office/drawing/2014/main" id="{E4EE8F66-2926-45F9-966E-D8B5918854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1515" y="3107129"/>
            <a:ext cx="6317622" cy="3552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1992359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60047"/>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SIGN-UP PAGE</a:t>
            </a:r>
          </a:p>
        </p:txBody>
      </p:sp>
      <p:pic>
        <p:nvPicPr>
          <p:cNvPr id="6" name="Picture 5">
            <a:extLst>
              <a:ext uri="{FF2B5EF4-FFF2-40B4-BE49-F238E27FC236}">
                <a16:creationId xmlns:a16="http://schemas.microsoft.com/office/drawing/2014/main" id="{B2A07231-3527-4BAD-ABD0-FC7773529C69}"/>
              </a:ext>
            </a:extLst>
          </p:cNvPr>
          <p:cNvPicPr>
            <a:picLocks noChangeAspect="1"/>
          </p:cNvPicPr>
          <p:nvPr/>
        </p:nvPicPr>
        <p:blipFill>
          <a:blip r:embed="rId4"/>
          <a:stretch>
            <a:fillRect/>
          </a:stretch>
        </p:blipFill>
        <p:spPr>
          <a:xfrm>
            <a:off x="5265285" y="86714"/>
            <a:ext cx="6840000" cy="3473333"/>
          </a:xfrm>
          <a:prstGeom prst="rect">
            <a:avLst/>
          </a:prstGeom>
        </p:spPr>
      </p:pic>
      <p:sp>
        <p:nvSpPr>
          <p:cNvPr id="11" name="Rectangle 10">
            <a:extLst>
              <a:ext uri="{FF2B5EF4-FFF2-40B4-BE49-F238E27FC236}">
                <a16:creationId xmlns:a16="http://schemas.microsoft.com/office/drawing/2014/main" id="{CE484F6E-D7E0-420C-A69D-D1C39EC7E64B}"/>
              </a:ext>
            </a:extLst>
          </p:cNvPr>
          <p:cNvSpPr/>
          <p:nvPr/>
        </p:nvSpPr>
        <p:spPr>
          <a:xfrm>
            <a:off x="374754" y="284813"/>
            <a:ext cx="2353456" cy="4946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2734C5-F8CB-43B6-A0CA-6262A33F7B0E}"/>
              </a:ext>
            </a:extLst>
          </p:cNvPr>
          <p:cNvSpPr txBox="1"/>
          <p:nvPr/>
        </p:nvSpPr>
        <p:spPr>
          <a:xfrm>
            <a:off x="374754" y="563487"/>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“Sign-Up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7" name="SignIn SignUp">
            <a:hlinkClick r:id="" action="ppaction://media"/>
            <a:extLst>
              <a:ext uri="{FF2B5EF4-FFF2-40B4-BE49-F238E27FC236}">
                <a16:creationId xmlns:a16="http://schemas.microsoft.com/office/drawing/2014/main" id="{AC3202CF-6464-4D56-9B76-E2284030DD2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5"/>
          <a:srcRect t="541" b="541"/>
          <a:stretch>
            <a:fillRect/>
          </a:stretch>
        </p:blipFill>
        <p:spPr>
          <a:xfrm>
            <a:off x="86715" y="3297953"/>
            <a:ext cx="6133604" cy="341115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58609409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887784"/>
            <a:ext cx="5561351" cy="148308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FARMER HOME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0" name="Picture 9">
            <a:extLst>
              <a:ext uri="{FF2B5EF4-FFF2-40B4-BE49-F238E27FC236}">
                <a16:creationId xmlns:a16="http://schemas.microsoft.com/office/drawing/2014/main" id="{E037AD33-D962-45D1-BB4E-EAF40A0A68DC}"/>
              </a:ext>
            </a:extLst>
          </p:cNvPr>
          <p:cNvPicPr>
            <a:picLocks noChangeAspect="1"/>
          </p:cNvPicPr>
          <p:nvPr/>
        </p:nvPicPr>
        <p:blipFill>
          <a:blip r:embed="rId4"/>
          <a:stretch>
            <a:fillRect/>
          </a:stretch>
        </p:blipFill>
        <p:spPr>
          <a:xfrm>
            <a:off x="0" y="73657"/>
            <a:ext cx="6840000" cy="3814127"/>
          </a:xfrm>
          <a:prstGeom prst="rect">
            <a:avLst/>
          </a:prstGeom>
        </p:spPr>
      </p:pic>
      <p:pic>
        <p:nvPicPr>
          <p:cNvPr id="11" name="Farmer Home">
            <a:hlinkClick r:id="" action="ppaction://media"/>
            <a:extLst>
              <a:ext uri="{FF2B5EF4-FFF2-40B4-BE49-F238E27FC236}">
                <a16:creationId xmlns:a16="http://schemas.microsoft.com/office/drawing/2014/main" id="{5406E56F-B168-4F69-AF3E-13DBB22B8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7829" y="3417408"/>
            <a:ext cx="6450979" cy="36269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311197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952595"/>
            <a:ext cx="6840000" cy="155159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       FARMER ABOUT PAGE</a:t>
            </a:r>
          </a:p>
        </p:txBody>
      </p:sp>
      <p:sp>
        <p:nvSpPr>
          <p:cNvPr id="12" name="TextBox 11">
            <a:extLst>
              <a:ext uri="{FF2B5EF4-FFF2-40B4-BE49-F238E27FC236}">
                <a16:creationId xmlns:a16="http://schemas.microsoft.com/office/drawing/2014/main" id="{432734C5-F8CB-43B6-A0CA-6262A33F7B0E}"/>
              </a:ext>
            </a:extLst>
          </p:cNvPr>
          <p:cNvSpPr txBox="1"/>
          <p:nvPr/>
        </p:nvSpPr>
        <p:spPr>
          <a:xfrm>
            <a:off x="547141" y="260098"/>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4" name="Picture 13">
            <a:extLst>
              <a:ext uri="{FF2B5EF4-FFF2-40B4-BE49-F238E27FC236}">
                <a16:creationId xmlns:a16="http://schemas.microsoft.com/office/drawing/2014/main" id="{45612154-3C70-49E5-934F-D4DC24977837}"/>
              </a:ext>
            </a:extLst>
          </p:cNvPr>
          <p:cNvPicPr>
            <a:picLocks noChangeAspect="1"/>
          </p:cNvPicPr>
          <p:nvPr/>
        </p:nvPicPr>
        <p:blipFill>
          <a:blip r:embed="rId4"/>
          <a:stretch>
            <a:fillRect/>
          </a:stretch>
        </p:blipFill>
        <p:spPr>
          <a:xfrm>
            <a:off x="5591331" y="244131"/>
            <a:ext cx="6513954" cy="3708464"/>
          </a:xfrm>
          <a:prstGeom prst="rect">
            <a:avLst/>
          </a:prstGeom>
        </p:spPr>
      </p:pic>
      <p:pic>
        <p:nvPicPr>
          <p:cNvPr id="15" name="Farmer About">
            <a:hlinkClick r:id="" action="ppaction://media"/>
            <a:extLst>
              <a:ext uri="{FF2B5EF4-FFF2-40B4-BE49-F238E27FC236}">
                <a16:creationId xmlns:a16="http://schemas.microsoft.com/office/drawing/2014/main" id="{96259EFE-E907-4BD3-9102-E1E4DCE60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862" y="3202709"/>
            <a:ext cx="6067093" cy="341116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48819413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 - 21</a:t>
            </a:r>
          </a:p>
        </p:txBody>
      </p:sp>
      <p:pic>
        <p:nvPicPr>
          <p:cNvPr id="49" name="Picture Placeholder 48">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a:blip r:embed="rId3"/>
          <a:srcRect/>
          <a:stretch/>
        </p:blipFill>
        <p:spPr>
          <a:xfrm>
            <a:off x="207150" y="2099156"/>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a:xfrm>
            <a:off x="1879295" y="2715342"/>
            <a:ext cx="1505966" cy="504000"/>
          </a:xfrm>
        </p:spPr>
        <p:txBody>
          <a:bodyPr/>
          <a:lstStyle/>
          <a:p>
            <a:r>
              <a:rPr lang="en-US" dirty="0"/>
              <a:t>H S Kaushalya</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a:xfrm>
            <a:off x="1879295" y="3286618"/>
            <a:ext cx="2407894" cy="315688"/>
          </a:xfrm>
        </p:spPr>
        <p:txBody>
          <a:bodyPr/>
          <a:lstStyle/>
          <a:p>
            <a:r>
              <a:rPr lang="en-US" sz="1800" b="1" dirty="0">
                <a:latin typeface="Times New Roman" panose="02020603050405020304" pitchFamily="18" charset="0"/>
                <a:cs typeface="Times New Roman" panose="02020603050405020304" pitchFamily="18" charset="0"/>
              </a:rPr>
              <a:t>Plymouth ID: 10707241</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a:xfrm>
            <a:off x="1879295" y="3602306"/>
            <a:ext cx="1792060" cy="2322931"/>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About, Cart, Farmer’s Home &amp; Farmer’s About pages.</a:t>
            </a:r>
          </a:p>
        </p:txBody>
      </p:sp>
      <p:pic>
        <p:nvPicPr>
          <p:cNvPr id="51" name="Picture Placeholder 50">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a:blip r:embed="rId4"/>
          <a:srcRect/>
          <a:stretch/>
        </p:blipFill>
        <p:spPr>
          <a:xfrm>
            <a:off x="4164022" y="2099156"/>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a:xfrm>
            <a:off x="5836168" y="2715342"/>
            <a:ext cx="1824008" cy="504000"/>
          </a:xfrm>
        </p:spPr>
        <p:txBody>
          <a:bodyPr/>
          <a:lstStyle/>
          <a:p>
            <a:r>
              <a:rPr lang="en-US" dirty="0"/>
              <a:t>V P N Sulakshika</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a:xfrm>
            <a:off x="5836167" y="3286619"/>
            <a:ext cx="2318483" cy="315687"/>
          </a:xfrm>
        </p:spPr>
        <p:txBody>
          <a:bodyPr/>
          <a:lstStyle/>
          <a:p>
            <a:r>
              <a:rPr lang="en-US" sz="1800" b="1" dirty="0">
                <a:latin typeface="Times New Roman" panose="02020603050405020304" pitchFamily="18" charset="0"/>
                <a:cs typeface="Times New Roman" panose="02020603050405020304" pitchFamily="18" charset="0"/>
              </a:rPr>
              <a:t>Plymouth ID: 10707385</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a:xfrm>
            <a:off x="5836167" y="3602307"/>
            <a:ext cx="1963737" cy="2039654"/>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Home, Services, Shop, Shop-</a:t>
            </a:r>
            <a:r>
              <a:rPr lang="en-US" dirty="0" err="1">
                <a:latin typeface="Times New Roman" panose="02020603050405020304" pitchFamily="18" charset="0"/>
                <a:cs typeface="Times New Roman" panose="02020603050405020304" pitchFamily="18" charset="0"/>
              </a:rPr>
              <a:t>deatils</a:t>
            </a:r>
            <a:r>
              <a:rPr lang="en-US" dirty="0">
                <a:latin typeface="Times New Roman" panose="02020603050405020304" pitchFamily="18" charset="0"/>
                <a:cs typeface="Times New Roman" panose="02020603050405020304" pitchFamily="18" charset="0"/>
              </a:rPr>
              <a:t> &amp; Blog pages.</a:t>
            </a:r>
          </a:p>
        </p:txBody>
      </p:sp>
      <p:pic>
        <p:nvPicPr>
          <p:cNvPr id="53" name="Picture Placeholder 52">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a:blip r:embed="rId5"/>
          <a:srcRect/>
          <a:stretch/>
        </p:blipFill>
        <p:spPr>
          <a:xfrm>
            <a:off x="8075923" y="2101043"/>
            <a:ext cx="1505966" cy="1502191"/>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a:xfrm>
            <a:off x="9748070" y="2715342"/>
            <a:ext cx="1964170" cy="504000"/>
          </a:xfrm>
        </p:spPr>
        <p:txBody>
          <a:bodyPr/>
          <a:lstStyle/>
          <a:p>
            <a:r>
              <a:rPr lang="en-US" dirty="0"/>
              <a:t>Victoria Lindqvist</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a:xfrm>
            <a:off x="9748069" y="3282154"/>
            <a:ext cx="2383971" cy="300028"/>
          </a:xfrm>
        </p:spPr>
        <p:txBody>
          <a:bodyPr/>
          <a:lstStyle/>
          <a:p>
            <a:r>
              <a:rPr lang="en-US" sz="1800" b="1" dirty="0">
                <a:latin typeface="Times New Roman" panose="02020603050405020304" pitchFamily="18" charset="0"/>
                <a:cs typeface="Times New Roman" panose="02020603050405020304" pitchFamily="18" charset="0"/>
              </a:rPr>
              <a:t>Plymouth ID: 10707372 </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a:xfrm>
            <a:off x="9748069" y="3602307"/>
            <a:ext cx="1981200" cy="2097823"/>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Gallery, Contact, Sign-In &amp; Sign-Up pages.</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
        <p:nvSpPr>
          <p:cNvPr id="12" name="Rectangle 11">
            <a:extLst>
              <a:ext uri="{FF2B5EF4-FFF2-40B4-BE49-F238E27FC236}">
                <a16:creationId xmlns:a16="http://schemas.microsoft.com/office/drawing/2014/main" id="{7F9669C7-19AB-4CF5-B667-984B16654C3A}"/>
              </a:ext>
            </a:extLst>
          </p:cNvPr>
          <p:cNvSpPr/>
          <p:nvPr/>
        </p:nvSpPr>
        <p:spPr>
          <a:xfrm>
            <a:off x="9293902" y="6155190"/>
            <a:ext cx="196417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 clipart&#10;&#10;Description automatically generated">
            <a:extLst>
              <a:ext uri="{FF2B5EF4-FFF2-40B4-BE49-F238E27FC236}">
                <a16:creationId xmlns:a16="http://schemas.microsoft.com/office/drawing/2014/main" id="{7ACDC842-8B08-4782-9851-B571312CD82D}"/>
              </a:ext>
            </a:extLst>
          </p:cNvPr>
          <p:cNvPicPr>
            <a:picLocks noChangeAspect="1"/>
          </p:cNvPicPr>
          <p:nvPr/>
        </p:nvPicPr>
        <p:blipFill>
          <a:blip r:embed="rId6"/>
          <a:stretch>
            <a:fillRect/>
          </a:stretch>
        </p:blipFill>
        <p:spPr>
          <a:xfrm>
            <a:off x="9384432" y="6191029"/>
            <a:ext cx="1950517" cy="442385"/>
          </a:xfrm>
          <a:prstGeom prst="rect">
            <a:avLst/>
          </a:prstGeom>
        </p:spPr>
      </p:pic>
    </p:spTree>
    <p:extLst>
      <p:ext uri="{BB962C8B-B14F-4D97-AF65-F5344CB8AC3E}">
        <p14:creationId xmlns:p14="http://schemas.microsoft.com/office/powerpoint/2010/main" val="49380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3"/>
          <a:srcRect/>
          <a:stretch/>
        </p:blipFill>
        <p:spPr>
          <a:xfrm>
            <a:off x="84000" y="408802"/>
            <a:ext cx="6009285" cy="3246395"/>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19</a:t>
            </a:fld>
            <a:endParaRPr lang="en-US" dirty="0"/>
          </a:p>
        </p:txBody>
      </p:sp>
      <p:sp>
        <p:nvSpPr>
          <p:cNvPr id="5" name="Rectangle 4">
            <a:extLst>
              <a:ext uri="{FF2B5EF4-FFF2-40B4-BE49-F238E27FC236}">
                <a16:creationId xmlns:a16="http://schemas.microsoft.com/office/drawing/2014/main" id="{2901EB27-3629-4F96-ABFD-660B21BDEE88}"/>
              </a:ext>
            </a:extLst>
          </p:cNvPr>
          <p:cNvSpPr/>
          <p:nvPr/>
        </p:nvSpPr>
        <p:spPr>
          <a:xfrm>
            <a:off x="9458793" y="6155190"/>
            <a:ext cx="18138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EC812B51-C94A-4813-8470-D78E4F248235}"/>
              </a:ext>
            </a:extLst>
          </p:cNvPr>
          <p:cNvPicPr>
            <a:picLocks noChangeAspect="1"/>
          </p:cNvPicPr>
          <p:nvPr/>
        </p:nvPicPr>
        <p:blipFill>
          <a:blip r:embed="rId4"/>
          <a:stretch>
            <a:fillRect/>
          </a:stretch>
        </p:blipFill>
        <p:spPr>
          <a:xfrm>
            <a:off x="9390439" y="6215150"/>
            <a:ext cx="1950517" cy="442385"/>
          </a:xfrm>
          <a:prstGeom prst="rect">
            <a:avLst/>
          </a:prstGeom>
        </p:spPr>
      </p:pic>
      <p:graphicFrame>
        <p:nvGraphicFramePr>
          <p:cNvPr id="9" name="Table 8">
            <a:extLst>
              <a:ext uri="{FF2B5EF4-FFF2-40B4-BE49-F238E27FC236}">
                <a16:creationId xmlns:a16="http://schemas.microsoft.com/office/drawing/2014/main" id="{2634C343-84D6-44EE-974D-8F3B5CCCFCBD}"/>
              </a:ext>
            </a:extLst>
          </p:cNvPr>
          <p:cNvGraphicFramePr>
            <a:graphicFrameLocks noGrp="1"/>
          </p:cNvGraphicFramePr>
          <p:nvPr>
            <p:extLst>
              <p:ext uri="{D42A27DB-BD31-4B8C-83A1-F6EECF244321}">
                <p14:modId xmlns:p14="http://schemas.microsoft.com/office/powerpoint/2010/main" val="657659806"/>
              </p:ext>
            </p:extLst>
          </p:nvPr>
        </p:nvGraphicFramePr>
        <p:xfrm>
          <a:off x="6093285" y="1003437"/>
          <a:ext cx="5835084" cy="5303520"/>
        </p:xfrm>
        <a:graphic>
          <a:graphicData uri="http://schemas.openxmlformats.org/drawingml/2006/table">
            <a:tbl>
              <a:tblPr>
                <a:tableStyleId>{69012ECD-51FC-41F1-AA8D-1B2483CD663E}</a:tableStyleId>
              </a:tblPr>
              <a:tblGrid>
                <a:gridCol w="5835084">
                  <a:extLst>
                    <a:ext uri="{9D8B030D-6E8A-4147-A177-3AD203B41FA5}">
                      <a16:colId xmlns:a16="http://schemas.microsoft.com/office/drawing/2014/main" val="895996859"/>
                    </a:ext>
                  </a:extLst>
                </a:gridCol>
              </a:tblGrid>
              <a:tr h="5302451">
                <a:tc>
                  <a:txBody>
                    <a:bodyPr/>
                    <a:lstStyle/>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cs typeface="Times New Roman" panose="02020603050405020304" pitchFamily="18" charset="0"/>
                        </a:rPr>
                        <a:t>Walt Disney is one of the greatest UI/UX designers ever born. His animation skills are so imaginary that everyone loved his animations. This project is related to designing and involves lot of creativity and requires lot of thinking ability like to think what kind of UI’s have to be made, to the target end users are and so on. </a:t>
                      </a:r>
                    </a:p>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designed the project for the “Healthy Harvest” an agricultural Information System and we have added some more functions to this application where the user can buy the products and there are separate UI’s where the farmers can communicate with the business when needed. </a:t>
                      </a:r>
                    </a:p>
                    <a:p>
                      <a:pPr marL="342900" marR="0" indent="-342900" algn="l">
                        <a:spcBef>
                          <a:spcPts val="0"/>
                        </a:spcBef>
                        <a:spcAft>
                          <a:spcPts val="0"/>
                        </a:spcAft>
                        <a:buFont typeface="Wingdings" panose="05000000000000000000" pitchFamily="2" charset="2"/>
                        <a:buChar char="q"/>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629986373"/>
                  </a:ext>
                </a:extLst>
              </a:tr>
            </a:tbl>
          </a:graphicData>
        </a:graphic>
      </p:graphicFrame>
    </p:spTree>
    <p:extLst>
      <p:ext uri="{BB962C8B-B14F-4D97-AF65-F5344CB8AC3E}">
        <p14:creationId xmlns:p14="http://schemas.microsoft.com/office/powerpoint/2010/main" val="8671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Healthy Harvest Web Application</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2019" y="1148813"/>
            <a:ext cx="2951603" cy="650007"/>
          </a:xfrm>
        </p:spPr>
        <p:txBody>
          <a:bodyPr/>
          <a:lstStyle/>
          <a:p>
            <a:r>
              <a:rPr lang="en-US" sz="4400" dirty="0"/>
              <a:t>Introduction</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1798820"/>
            <a:ext cx="2951163" cy="4788370"/>
          </a:xfrm>
        </p:spPr>
        <p:txBody>
          <a:bodyPr/>
          <a:lstStyle/>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In this project we designed an agricultural information system for a farm named as </a:t>
            </a:r>
            <a:r>
              <a:rPr lang="en-US" sz="1800" b="1" dirty="0">
                <a:effectLst/>
                <a:latin typeface="Times New Roman" panose="02020603050405020304" pitchFamily="18" charset="0"/>
                <a:ea typeface="Book Antiqua" panose="02040602050305030304" pitchFamily="18" charset="0"/>
              </a:rPr>
              <a:t>“Healthy Harvest” </a:t>
            </a:r>
            <a:r>
              <a:rPr lang="en-US" sz="1800" dirty="0">
                <a:effectLst/>
                <a:latin typeface="Times New Roman" panose="02020603050405020304" pitchFamily="18" charset="0"/>
                <a:ea typeface="Book Antiqua" panose="02040602050305030304" pitchFamily="18" charset="0"/>
              </a:rPr>
              <a:t>which sells organic food items which are grown in the farm itself organically. </a:t>
            </a:r>
          </a:p>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Our web application mostly focused on the green concept as we are concerned about the nature. </a:t>
            </a:r>
            <a:endParaRPr lang="en-US" sz="1200" dirty="0"/>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3" name="Picture 2">
            <a:extLst>
              <a:ext uri="{FF2B5EF4-FFF2-40B4-BE49-F238E27FC236}">
                <a16:creationId xmlns:a16="http://schemas.microsoft.com/office/drawing/2014/main" id="{022B4460-946F-49BD-89DE-6845052B6876}"/>
              </a:ext>
            </a:extLst>
          </p:cNvPr>
          <p:cNvPicPr>
            <a:picLocks noChangeAspect="1"/>
          </p:cNvPicPr>
          <p:nvPr/>
        </p:nvPicPr>
        <p:blipFill>
          <a:blip r:embed="rId4"/>
          <a:stretch>
            <a:fillRect/>
          </a:stretch>
        </p:blipFill>
        <p:spPr>
          <a:xfrm>
            <a:off x="4092796" y="1376357"/>
            <a:ext cx="6333545" cy="4379625"/>
          </a:xfrm>
          <a:prstGeom prst="roundRect">
            <a:avLst>
              <a:gd name="adj" fmla="val 12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1B52697D-64C5-4466-83F3-620104528C2B}"/>
              </a:ext>
            </a:extLst>
          </p:cNvPr>
          <p:cNvSpPr/>
          <p:nvPr/>
        </p:nvSpPr>
        <p:spPr>
          <a:xfrm>
            <a:off x="9413823" y="6185170"/>
            <a:ext cx="1873771" cy="560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F7C20514-80C3-4279-8A76-2090066E6A92}"/>
              </a:ext>
            </a:extLst>
          </p:cNvPr>
          <p:cNvPicPr>
            <a:picLocks noChangeAspect="1"/>
          </p:cNvPicPr>
          <p:nvPr/>
        </p:nvPicPr>
        <p:blipFill>
          <a:blip r:embed="rId5"/>
          <a:stretch>
            <a:fillRect/>
          </a:stretch>
        </p:blipFill>
        <p:spPr>
          <a:xfrm>
            <a:off x="9451082" y="6244178"/>
            <a:ext cx="1950517" cy="442385"/>
          </a:xfrm>
          <a:prstGeom prst="rect">
            <a:avLst/>
          </a:prstGeom>
        </p:spPr>
      </p:pic>
    </p:spTree>
    <p:extLst>
      <p:ext uri="{BB962C8B-B14F-4D97-AF65-F5344CB8AC3E}">
        <p14:creationId xmlns:p14="http://schemas.microsoft.com/office/powerpoint/2010/main" val="417734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a:srcRect t="8316" b="8316"/>
          <a:stretch/>
        </p:blipFill>
        <p:spPr>
          <a:xfrm>
            <a:off x="86715" y="86714"/>
            <a:ext cx="12018572" cy="6684572"/>
          </a:xfrm>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764682" y="4246011"/>
            <a:ext cx="6662635" cy="1449788"/>
          </a:xfrm>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clipart&#10;&#10;Description automatically generated">
            <a:extLst>
              <a:ext uri="{FF2B5EF4-FFF2-40B4-BE49-F238E27FC236}">
                <a16:creationId xmlns:a16="http://schemas.microsoft.com/office/drawing/2014/main" id="{632CA8D2-F4E0-4484-A5BA-72C636C4AB73}"/>
              </a:ext>
            </a:extLst>
          </p:cNvPr>
          <p:cNvPicPr>
            <a:picLocks noChangeAspect="1"/>
          </p:cNvPicPr>
          <p:nvPr/>
        </p:nvPicPr>
        <p:blipFill>
          <a:blip r:embed="rId4"/>
          <a:stretch>
            <a:fillRect/>
          </a:stretch>
        </p:blipFill>
        <p:spPr>
          <a:xfrm>
            <a:off x="7386860" y="4864091"/>
            <a:ext cx="1950517" cy="442385"/>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srcRect/>
          <a:stretch/>
        </p:blipFill>
        <p:spPr>
          <a:xfrm>
            <a:off x="86714" y="886906"/>
            <a:ext cx="5912725" cy="489929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PACT Analysis</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Book Antiqua" panose="02040602050305030304" pitchFamily="18" charset="0"/>
                <a:cs typeface="Times New Roman" panose="02020603050405020304" pitchFamily="18" charset="0"/>
              </a:rPr>
              <a:t>A PACT Analysis is a more detailed brief useful framework design, which is used to thinking about human centered design. </a:t>
            </a:r>
            <a:endParaRPr lang="en-US" sz="1800" dirty="0">
              <a:effectLst/>
              <a:latin typeface="Book Antiqua" panose="02040602050305030304" pitchFamily="18" charset="0"/>
              <a:ea typeface="Book Antiqua" panose="0204060205030503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AE9E53BD-E4EB-4FB5-B2C1-C005ACE9CB5A}"/>
              </a:ext>
            </a:extLst>
          </p:cNvPr>
          <p:cNvSpPr/>
          <p:nvPr/>
        </p:nvSpPr>
        <p:spPr>
          <a:xfrm>
            <a:off x="9215547" y="6110426"/>
            <a:ext cx="2077643" cy="61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92B5E2E5-6344-4442-AEEB-16FDCC95CA6A}"/>
              </a:ext>
            </a:extLst>
          </p:cNvPr>
          <p:cNvPicPr>
            <a:picLocks noChangeAspect="1"/>
          </p:cNvPicPr>
          <p:nvPr/>
        </p:nvPicPr>
        <p:blipFill>
          <a:blip r:embed="rId4"/>
          <a:stretch>
            <a:fillRect/>
          </a:stretch>
        </p:blipFill>
        <p:spPr>
          <a:xfrm>
            <a:off x="9444588" y="6197281"/>
            <a:ext cx="1950517" cy="442385"/>
          </a:xfrm>
          <a:prstGeom prst="rect">
            <a:avLst/>
          </a:prstGeom>
        </p:spPr>
      </p:pic>
    </p:spTree>
    <p:extLst>
      <p:ext uri="{BB962C8B-B14F-4D97-AF65-F5344CB8AC3E}">
        <p14:creationId xmlns:p14="http://schemas.microsoft.com/office/powerpoint/2010/main" val="188464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530" y="3430880"/>
            <a:ext cx="5855624"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HOME PAGE</a:t>
            </a:r>
          </a:p>
        </p:txBody>
      </p:sp>
      <p:sp>
        <p:nvSpPr>
          <p:cNvPr id="7" name="TextBox 6">
            <a:extLst>
              <a:ext uri="{FF2B5EF4-FFF2-40B4-BE49-F238E27FC236}">
                <a16:creationId xmlns:a16="http://schemas.microsoft.com/office/drawing/2014/main" id="{8CA63B05-DDC4-4844-9B0B-D9EA4A0D7229}"/>
              </a:ext>
            </a:extLst>
          </p:cNvPr>
          <p:cNvSpPr txBox="1"/>
          <p:nvPr/>
        </p:nvSpPr>
        <p:spPr>
          <a:xfrm>
            <a:off x="7120328" y="329049"/>
            <a:ext cx="4706911" cy="2145040"/>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“Home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Special offers. </a:t>
            </a:r>
          </a:p>
        </p:txBody>
      </p:sp>
      <p:pic>
        <p:nvPicPr>
          <p:cNvPr id="11" name="Picture 10">
            <a:extLst>
              <a:ext uri="{FF2B5EF4-FFF2-40B4-BE49-F238E27FC236}">
                <a16:creationId xmlns:a16="http://schemas.microsoft.com/office/drawing/2014/main" id="{685D25BA-ADD4-4EF5-BAEC-3098F3D52FE8}"/>
              </a:ext>
            </a:extLst>
          </p:cNvPr>
          <p:cNvPicPr>
            <a:picLocks noChangeAspect="1"/>
          </p:cNvPicPr>
          <p:nvPr/>
        </p:nvPicPr>
        <p:blipFill>
          <a:blip r:embed="rId5"/>
          <a:stretch>
            <a:fillRect/>
          </a:stretch>
        </p:blipFill>
        <p:spPr>
          <a:xfrm>
            <a:off x="1" y="39822"/>
            <a:ext cx="6250898" cy="3387297"/>
          </a:xfrm>
          <a:prstGeom prst="rect">
            <a:avLst/>
          </a:prstGeom>
        </p:spPr>
      </p:pic>
      <p:pic>
        <p:nvPicPr>
          <p:cNvPr id="12" name="Home">
            <a:hlinkClick r:id="" action="ppaction://media"/>
            <a:extLst>
              <a:ext uri="{FF2B5EF4-FFF2-40B4-BE49-F238E27FC236}">
                <a16:creationId xmlns:a16="http://schemas.microsoft.com/office/drawing/2014/main" id="{72FA0247-937B-4255-8776-5643611F7D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15068" y="2470051"/>
            <a:ext cx="7290217" cy="4098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a:extLst>
              <a:ext uri="{FF2B5EF4-FFF2-40B4-BE49-F238E27FC236}">
                <a16:creationId xmlns:a16="http://schemas.microsoft.com/office/drawing/2014/main" id="{732F8228-0D42-4376-871A-D619B3FB58CE}"/>
              </a:ext>
            </a:extLst>
          </p:cNvPr>
          <p:cNvSpPr txBox="1"/>
          <p:nvPr/>
        </p:nvSpPr>
        <p:spPr>
          <a:xfrm>
            <a:off x="579886" y="4795861"/>
            <a:ext cx="4706911" cy="2134784"/>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send donation requests.</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37727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25380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SERVICES</a:t>
            </a:r>
          </a:p>
        </p:txBody>
      </p:sp>
      <p:sp>
        <p:nvSpPr>
          <p:cNvPr id="8" name="TextBox 7">
            <a:extLst>
              <a:ext uri="{FF2B5EF4-FFF2-40B4-BE49-F238E27FC236}">
                <a16:creationId xmlns:a16="http://schemas.microsoft.com/office/drawing/2014/main" id="{5318917B-BF7C-477F-9840-5F30A1824DAC}"/>
              </a:ext>
            </a:extLst>
          </p:cNvPr>
          <p:cNvSpPr txBox="1"/>
          <p:nvPr/>
        </p:nvSpPr>
        <p:spPr>
          <a:xfrm>
            <a:off x="7225259" y="376491"/>
            <a:ext cx="4706911" cy="2190008"/>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“Services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the available services.</a:t>
            </a:r>
          </a:p>
        </p:txBody>
      </p:sp>
      <p:pic>
        <p:nvPicPr>
          <p:cNvPr id="10" name="Picture 9">
            <a:extLst>
              <a:ext uri="{FF2B5EF4-FFF2-40B4-BE49-F238E27FC236}">
                <a16:creationId xmlns:a16="http://schemas.microsoft.com/office/drawing/2014/main" id="{550AA5BF-1C0B-4224-9721-C29548E461C4}"/>
              </a:ext>
            </a:extLst>
          </p:cNvPr>
          <p:cNvPicPr>
            <a:picLocks noChangeAspect="1"/>
          </p:cNvPicPr>
          <p:nvPr/>
        </p:nvPicPr>
        <p:blipFill>
          <a:blip r:embed="rId4"/>
          <a:stretch>
            <a:fillRect/>
          </a:stretch>
        </p:blipFill>
        <p:spPr>
          <a:xfrm>
            <a:off x="0" y="35305"/>
            <a:ext cx="6490741" cy="3204010"/>
          </a:xfrm>
          <a:prstGeom prst="rect">
            <a:avLst/>
          </a:prstGeom>
        </p:spPr>
      </p:pic>
      <p:pic>
        <p:nvPicPr>
          <p:cNvPr id="11" name="Services">
            <a:hlinkClick r:id="" action="ppaction://media"/>
            <a:extLst>
              <a:ext uri="{FF2B5EF4-FFF2-40B4-BE49-F238E27FC236}">
                <a16:creationId xmlns:a16="http://schemas.microsoft.com/office/drawing/2014/main" id="{46F67C3E-02BA-43B9-BB92-63F89479B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6682" y="2469750"/>
            <a:ext cx="7135318" cy="4011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a:extLst>
              <a:ext uri="{FF2B5EF4-FFF2-40B4-BE49-F238E27FC236}">
                <a16:creationId xmlns:a16="http://schemas.microsoft.com/office/drawing/2014/main" id="{A07C6EF5-A348-4077-9D5A-AF6E8E86CF73}"/>
              </a:ext>
            </a:extLst>
          </p:cNvPr>
          <p:cNvSpPr txBox="1"/>
          <p:nvPr/>
        </p:nvSpPr>
        <p:spPr>
          <a:xfrm>
            <a:off x="283201" y="4587327"/>
            <a:ext cx="4706911" cy="1817752"/>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Displayer the community details and customer base.</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p:txBody>
      </p:sp>
    </p:spTree>
    <p:extLst>
      <p:ext uri="{BB962C8B-B14F-4D97-AF65-F5344CB8AC3E}">
        <p14:creationId xmlns:p14="http://schemas.microsoft.com/office/powerpoint/2010/main" val="22768526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6880485" y="3346966"/>
            <a:ext cx="5234242"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SHOP PAGE</a:t>
            </a:r>
          </a:p>
        </p:txBody>
      </p:sp>
      <p:pic>
        <p:nvPicPr>
          <p:cNvPr id="9" name="Picture 8">
            <a:extLst>
              <a:ext uri="{FF2B5EF4-FFF2-40B4-BE49-F238E27FC236}">
                <a16:creationId xmlns:a16="http://schemas.microsoft.com/office/drawing/2014/main" id="{01349F05-E158-48F7-BB93-3332BB0C445C}"/>
              </a:ext>
            </a:extLst>
          </p:cNvPr>
          <p:cNvPicPr>
            <a:picLocks noChangeAspect="1"/>
          </p:cNvPicPr>
          <p:nvPr/>
        </p:nvPicPr>
        <p:blipFill>
          <a:blip r:embed="rId4"/>
          <a:stretch>
            <a:fillRect/>
          </a:stretch>
        </p:blipFill>
        <p:spPr>
          <a:xfrm>
            <a:off x="5906125" y="89940"/>
            <a:ext cx="6199159" cy="3242036"/>
          </a:xfrm>
          <a:prstGeom prst="rect">
            <a:avLst/>
          </a:prstGeom>
        </p:spPr>
      </p:pic>
      <p:sp>
        <p:nvSpPr>
          <p:cNvPr id="12" name="Rectangle 11">
            <a:extLst>
              <a:ext uri="{FF2B5EF4-FFF2-40B4-BE49-F238E27FC236}">
                <a16:creationId xmlns:a16="http://schemas.microsoft.com/office/drawing/2014/main" id="{3C14EE3B-31F8-4AD0-BD62-F9E5372CD4AD}"/>
              </a:ext>
            </a:extLst>
          </p:cNvPr>
          <p:cNvSpPr/>
          <p:nvPr/>
        </p:nvSpPr>
        <p:spPr>
          <a:xfrm>
            <a:off x="404734" y="314793"/>
            <a:ext cx="2668250" cy="7045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8927A9-E702-41D1-99AE-B282DAC9053D}"/>
              </a:ext>
            </a:extLst>
          </p:cNvPr>
          <p:cNvSpPr txBox="1"/>
          <p:nvPr/>
        </p:nvSpPr>
        <p:spPr>
          <a:xfrm>
            <a:off x="642965" y="325410"/>
            <a:ext cx="4706911" cy="2259479"/>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Clicking on any item, buyer can see more detail &amp; buy these products.</a:t>
            </a:r>
          </a:p>
          <a:p>
            <a:pPr algn="l"/>
            <a:r>
              <a:rPr lang="en-US" sz="2400" dirty="0">
                <a:latin typeface="Times New Roman" panose="02020603050405020304" pitchFamily="18" charset="0"/>
                <a:cs typeface="Times New Roman" panose="02020603050405020304" pitchFamily="18" charset="0"/>
              </a:rPr>
              <a:t> </a:t>
            </a:r>
          </a:p>
        </p:txBody>
      </p:sp>
      <p:pic>
        <p:nvPicPr>
          <p:cNvPr id="3" name="Shop">
            <a:hlinkClick r:id="" action="ppaction://media"/>
            <a:extLst>
              <a:ext uri="{FF2B5EF4-FFF2-40B4-BE49-F238E27FC236}">
                <a16:creationId xmlns:a16="http://schemas.microsoft.com/office/drawing/2014/main" id="{8305760A-FA75-465A-844A-73A4C63E6A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95506"/>
            <a:ext cx="7456602" cy="4194338"/>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5" name="TextBox 4">
            <a:extLst>
              <a:ext uri="{FF2B5EF4-FFF2-40B4-BE49-F238E27FC236}">
                <a16:creationId xmlns:a16="http://schemas.microsoft.com/office/drawing/2014/main" id="{B72F8668-982C-434B-8299-2386A4357F6E}"/>
              </a:ext>
            </a:extLst>
          </p:cNvPr>
          <p:cNvSpPr txBox="1"/>
          <p:nvPr/>
        </p:nvSpPr>
        <p:spPr>
          <a:xfrm>
            <a:off x="7640699" y="4938226"/>
            <a:ext cx="4474028" cy="1177799"/>
          </a:xfrm>
          <a:prstGeom prst="rect">
            <a:avLst/>
          </a:prstGeom>
          <a:noFill/>
        </p:spPr>
        <p:txBody>
          <a:bodyPr wrap="square" lIns="0" tIns="0" rIns="0" bIns="0" rtlCol="0">
            <a:noAutofit/>
          </a:bodyPr>
          <a:lstStyle/>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products with prices.</a:t>
            </a:r>
            <a:endParaRPr lang="en-US" sz="1200" dirty="0">
              <a:solidFill>
                <a:schemeClr val="tx1">
                  <a:lumMod val="75000"/>
                  <a:lumOff val="25000"/>
                </a:schemeClr>
              </a:solidFill>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Multi page format.</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94389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623671"/>
            <a:ext cx="5573486" cy="1372871"/>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000" b="1" dirty="0">
                <a:solidFill>
                  <a:schemeClr val="tx1"/>
                </a:solidFill>
                <a:latin typeface="Times New Roman" panose="02020603050405020304" pitchFamily="18" charset="0"/>
                <a:cs typeface="Times New Roman" panose="02020603050405020304" pitchFamily="18" charset="0"/>
              </a:rPr>
              <a:t>SHOP-DETAILS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187224" y="118180"/>
            <a:ext cx="4706911" cy="2567524"/>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“Shop-Details Page” in our Healthy Harvest Web application.</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Details about the product.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select the quantity/weight.</a:t>
            </a:r>
          </a:p>
          <a:p>
            <a:pPr marL="171450" indent="-171450">
              <a:buFont typeface="Wingdings" panose="05000000000000000000" pitchFamily="2" charset="2"/>
              <a:buChar char="§"/>
            </a:pP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Can add the product to the cart.</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41FF87B-C05F-4A97-800C-30158C900051}"/>
              </a:ext>
            </a:extLst>
          </p:cNvPr>
          <p:cNvPicPr>
            <a:picLocks noChangeAspect="1"/>
          </p:cNvPicPr>
          <p:nvPr/>
        </p:nvPicPr>
        <p:blipFill>
          <a:blip r:embed="rId4"/>
          <a:stretch>
            <a:fillRect/>
          </a:stretch>
        </p:blipFill>
        <p:spPr>
          <a:xfrm>
            <a:off x="0" y="77100"/>
            <a:ext cx="6840000" cy="3536958"/>
          </a:xfrm>
          <a:prstGeom prst="rect">
            <a:avLst/>
          </a:prstGeom>
        </p:spPr>
      </p:pic>
      <p:sp>
        <p:nvSpPr>
          <p:cNvPr id="8" name="TextBox 7">
            <a:extLst>
              <a:ext uri="{FF2B5EF4-FFF2-40B4-BE49-F238E27FC236}">
                <a16:creationId xmlns:a16="http://schemas.microsoft.com/office/drawing/2014/main" id="{CC3B4391-D155-46E0-8943-936F60A0245F}"/>
              </a:ext>
            </a:extLst>
          </p:cNvPr>
          <p:cNvSpPr txBox="1"/>
          <p:nvPr/>
        </p:nvSpPr>
        <p:spPr>
          <a:xfrm>
            <a:off x="359764" y="5186597"/>
            <a:ext cx="4179579" cy="1490657"/>
          </a:xfrm>
          <a:prstGeom prst="rect">
            <a:avLst/>
          </a:prstGeom>
          <a:noFill/>
        </p:spPr>
        <p:txBody>
          <a:bodyPr wrap="square" lIns="0" tIns="0" rIns="0" bIns="0" rtlCol="0">
            <a:noAutofit/>
          </a:bodyPr>
          <a:lstStyle/>
          <a:p>
            <a:pPr marL="171450" indent="-1714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Buyer can choose the weight of an item and these items will be added to the cart and they can contact us using this page.</a:t>
            </a:r>
          </a:p>
        </p:txBody>
      </p:sp>
      <p:pic>
        <p:nvPicPr>
          <p:cNvPr id="5" name="Shop-Details">
            <a:hlinkClick r:id="" action="ppaction://media"/>
            <a:extLst>
              <a:ext uri="{FF2B5EF4-FFF2-40B4-BE49-F238E27FC236}">
                <a16:creationId xmlns:a16="http://schemas.microsoft.com/office/drawing/2014/main" id="{EA0251E2-F110-4140-9612-07FE03EE9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0197" y="2685704"/>
            <a:ext cx="7096087" cy="3991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9661228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BLOG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pic>
        <p:nvPicPr>
          <p:cNvPr id="10" name="Blogs">
            <a:hlinkClick r:id="" action="ppaction://media"/>
            <a:extLst>
              <a:ext uri="{FF2B5EF4-FFF2-40B4-BE49-F238E27FC236}">
                <a16:creationId xmlns:a16="http://schemas.microsoft.com/office/drawing/2014/main" id="{6C36F582-86C0-40D1-9B07-2A08E828B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704" y="2483026"/>
            <a:ext cx="7358903" cy="4137466"/>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45869"/>
            <a:ext cx="4706911" cy="2472481"/>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“Blog Page” in our Healthy Harvest Web application.</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multiple blog posts sorted according to the published date.</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3980618D-7E36-43F0-A93A-8457F6F01874}"/>
              </a:ext>
            </a:extLst>
          </p:cNvPr>
          <p:cNvSpPr txBox="1"/>
          <p:nvPr/>
        </p:nvSpPr>
        <p:spPr>
          <a:xfrm>
            <a:off x="7645497" y="4812835"/>
            <a:ext cx="4347147" cy="1955225"/>
          </a:xfrm>
          <a:prstGeom prst="rect">
            <a:avLst/>
          </a:prstGeom>
          <a:noFill/>
        </p:spPr>
        <p:txBody>
          <a:bodyPr wrap="square" lIns="0" tIns="0" rIns="0" bIns="0" rtlCol="0">
            <a:noAutofit/>
          </a:bodyPr>
          <a:lstStyle/>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see the number of views, comments and replies. </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61826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80969" y="359141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ABOUT PAGE</a:t>
            </a:r>
          </a:p>
        </p:txBody>
      </p:sp>
      <p:pic>
        <p:nvPicPr>
          <p:cNvPr id="10" name="Picture 9">
            <a:extLst>
              <a:ext uri="{FF2B5EF4-FFF2-40B4-BE49-F238E27FC236}">
                <a16:creationId xmlns:a16="http://schemas.microsoft.com/office/drawing/2014/main" id="{54117F63-ACCB-4D4E-A92D-4E17283CEB24}"/>
              </a:ext>
            </a:extLst>
          </p:cNvPr>
          <p:cNvPicPr>
            <a:picLocks noChangeAspect="1"/>
          </p:cNvPicPr>
          <p:nvPr/>
        </p:nvPicPr>
        <p:blipFill>
          <a:blip r:embed="rId4"/>
          <a:stretch>
            <a:fillRect/>
          </a:stretch>
        </p:blipFill>
        <p:spPr>
          <a:xfrm>
            <a:off x="5280969" y="77951"/>
            <a:ext cx="6851316" cy="3504698"/>
          </a:xfrm>
          <a:prstGeom prst="rect">
            <a:avLst/>
          </a:prstGeom>
        </p:spPr>
      </p:pic>
      <p:pic>
        <p:nvPicPr>
          <p:cNvPr id="12" name="About">
            <a:hlinkClick r:id="" action="ppaction://media"/>
            <a:extLst>
              <a:ext uri="{FF2B5EF4-FFF2-40B4-BE49-F238E27FC236}">
                <a16:creationId xmlns:a16="http://schemas.microsoft.com/office/drawing/2014/main" id="{AE51C2D9-4E2C-4E05-AF3B-D7D4FDDCAB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13" y="2933021"/>
            <a:ext cx="6613890" cy="3718591"/>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5" name="Rectangle 14">
            <a:extLst>
              <a:ext uri="{FF2B5EF4-FFF2-40B4-BE49-F238E27FC236}">
                <a16:creationId xmlns:a16="http://schemas.microsoft.com/office/drawing/2014/main" id="{D5CCB1A5-68BD-4FFD-8CB3-8F9BA3410F71}"/>
              </a:ext>
            </a:extLst>
          </p:cNvPr>
          <p:cNvSpPr/>
          <p:nvPr/>
        </p:nvSpPr>
        <p:spPr>
          <a:xfrm>
            <a:off x="330387" y="359764"/>
            <a:ext cx="2472774" cy="374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B94031-82BF-4FC5-89C8-049AAABED047}"/>
              </a:ext>
            </a:extLst>
          </p:cNvPr>
          <p:cNvSpPr txBox="1"/>
          <p:nvPr/>
        </p:nvSpPr>
        <p:spPr>
          <a:xfrm>
            <a:off x="330387" y="359764"/>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spTree>
    <p:extLst>
      <p:ext uri="{BB962C8B-B14F-4D97-AF65-F5344CB8AC3E}">
        <p14:creationId xmlns:p14="http://schemas.microsoft.com/office/powerpoint/2010/main" val="251359835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2.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490261-1200-4EC7-95B0-2241EE54AA34}">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Green pitch deck</Template>
  <TotalTime>779</TotalTime>
  <Words>807</Words>
  <Application>Microsoft Office PowerPoint</Application>
  <PresentationFormat>Widescreen</PresentationFormat>
  <Paragraphs>107</Paragraphs>
  <Slides>20</Slides>
  <Notes>7</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Book Antiqua</vt:lpstr>
      <vt:lpstr>Calibri</vt:lpstr>
      <vt:lpstr>Calibri Light</vt:lpstr>
      <vt:lpstr>Rockwell</vt:lpstr>
      <vt:lpstr>Times New Roman</vt:lpstr>
      <vt:lpstr>Wingdings</vt:lpstr>
      <vt:lpstr>Office Theme</vt:lpstr>
      <vt:lpstr>Agriculture Information System</vt:lpstr>
      <vt:lpstr>Healthy Harvest Web Application</vt:lpstr>
      <vt:lpstr>PACT Analysis</vt:lpstr>
      <vt:lpstr>PowerPoint Presentation</vt:lpstr>
      <vt:lpstr>PowerPoint Presentation</vt:lpstr>
      <vt:lpstr>PowerPoint Presentation</vt:lpstr>
      <vt:lpstr>HOME PAGE</vt:lpstr>
      <vt:lpstr>PowerPoint Presentation</vt:lpstr>
      <vt:lpstr>PowerPoint Presentation</vt:lpstr>
      <vt:lpstr>PowerPoint Presentation</vt:lpstr>
      <vt:lpstr>PowerPoint Presentation</vt:lpstr>
      <vt:lpstr>PowerPoint Presentation</vt:lpstr>
      <vt:lpstr>PowerPoint Presentation</vt:lpstr>
      <vt:lpstr>HOME PAGE</vt:lpstr>
      <vt:lpstr>PowerPoint Presentation</vt:lpstr>
      <vt:lpstr>HOME PAGE</vt:lpstr>
      <vt:lpstr>PowerPoint Presentation</vt:lpstr>
      <vt:lpstr>Team - 21</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Neranji Sulakshika</dc:creator>
  <cp:lastModifiedBy>Neranji Sulakshika</cp:lastModifiedBy>
  <cp:revision>108</cp:revision>
  <dcterms:created xsi:type="dcterms:W3CDTF">2021-04-23T18:15:47Z</dcterms:created>
  <dcterms:modified xsi:type="dcterms:W3CDTF">2021-05-12T15:07:10Z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